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538" r:id="rId2"/>
    <p:sldId id="541" r:id="rId3"/>
    <p:sldId id="550" r:id="rId4"/>
    <p:sldId id="546" r:id="rId5"/>
    <p:sldId id="545" r:id="rId6"/>
    <p:sldId id="544" r:id="rId7"/>
    <p:sldId id="549" r:id="rId8"/>
    <p:sldId id="543" r:id="rId9"/>
    <p:sldId id="548" r:id="rId10"/>
    <p:sldId id="547" r:id="rId11"/>
    <p:sldId id="542" r:id="rId12"/>
  </p:sldIdLst>
  <p:sldSz cx="9144000" cy="6858000" type="screen4x3"/>
  <p:notesSz cx="6797675" cy="9926638"/>
  <p:embeddedFontLst>
    <p:embeddedFont>
      <p:font typeface="Tahoma" panose="020B0604030504040204" pitchFamily="3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2A13"/>
    <a:srgbClr val="3333CC"/>
    <a:srgbClr val="17375E"/>
    <a:srgbClr val="008000"/>
    <a:srgbClr val="006600"/>
    <a:srgbClr val="0E399A"/>
    <a:srgbClr val="3E4D1F"/>
    <a:srgbClr val="FFFFFF"/>
    <a:srgbClr val="6AA535"/>
    <a:srgbClr val="679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8206" autoAdjust="0"/>
  </p:normalViewPr>
  <p:slideViewPr>
    <p:cSldViewPr>
      <p:cViewPr varScale="1">
        <p:scale>
          <a:sx n="71" d="100"/>
          <a:sy n="71" d="100"/>
        </p:scale>
        <p:origin x="10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910"/>
    </p:cViewPr>
  </p:sorterViewPr>
  <p:notesViewPr>
    <p:cSldViewPr>
      <p:cViewPr varScale="1">
        <p:scale>
          <a:sx n="73" d="100"/>
          <a:sy n="73" d="100"/>
        </p:scale>
        <p:origin x="214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690BB-1435-43E6-BAE6-07C9C12CA28E}" type="datetimeFigureOut">
              <a:rPr lang="ru-RU" smtClean="0"/>
              <a:pPr/>
              <a:t>10.10.2023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61E22-A0BF-4BC3-9683-DB337B31995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837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902E51-BE94-426C-A8E8-79BA861D63C5}" type="datetimeFigureOut">
              <a:rPr lang="ru-RU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EF74F4-0E0B-4CB3-9817-D574E874B1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308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172274-9776-43C9-B96E-AAF93F95C741}" type="datetimeFigureOut">
              <a:rPr lang="ru-RU" smtClean="0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9B0F-A83D-42A6-9CA3-CD12E437996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E86EBF-2C71-41D1-ADD6-EED5B77F2FA9}" type="datetimeFigureOut">
              <a:rPr lang="ru-RU" smtClean="0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A50A8-2E60-4763-A67B-EDF68F2EC16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9EE625-84EF-45BA-A3D4-82C2F6978C2E}" type="datetimeFigureOut">
              <a:rPr lang="ru-RU" smtClean="0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6AE5A-ACEB-4B94-A41F-F3279994C9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A36DD4-B005-472C-9F2B-A4BA67C04457}" type="datetimeFigureOut">
              <a:rPr lang="ru-RU" smtClean="0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A487F-358A-4A94-AB14-AF2785E55A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97DB34-D897-458E-B38B-2C6F827C0929}" type="datetimeFigureOut">
              <a:rPr lang="ru-RU" smtClean="0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32C22-8081-4FCE-8148-72B8DC844C6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1989D4-3A2C-4F56-874B-819D6FC8E7ED}" type="datetimeFigureOut">
              <a:rPr lang="ru-RU" smtClean="0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7477C-EE57-474B-BE2E-5FFF33738EF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832416-E2C1-4501-939E-846AB9321248}" type="datetimeFigureOut">
              <a:rPr lang="ru-RU" smtClean="0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105A3-930D-4D7F-B334-E6AB9DDA2FF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0B9132-1E23-41A9-A01F-CCDB8D8357F9}" type="datetimeFigureOut">
              <a:rPr lang="ru-RU" smtClean="0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02EAC-082F-4BC5-930D-0EBCC014F57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88F24B-55A4-4BFF-BD8D-EBCBBC8AA968}" type="datetimeFigureOut">
              <a:rPr lang="ru-RU" smtClean="0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861E0-DDE8-44CE-A3D0-B27A0D336F8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FD7276-F586-46F0-8342-D5FC00E997BE}" type="datetimeFigureOut">
              <a:rPr lang="ru-RU" smtClean="0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0F917-71B5-4BBD-826E-0DE76EAA74C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9EF99-9D69-4746-9090-F0F6F3816265}" type="datetimeFigureOut">
              <a:rPr lang="ru-RU" smtClean="0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CF196-DC18-42E3-9302-79F2599B50D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A19D4A-D77E-472A-A192-174B594F58CD}" type="datetimeFigureOut">
              <a:rPr lang="ru-RU" smtClean="0"/>
              <a:pPr>
                <a:defRPr/>
              </a:pPr>
              <a:t>10.10.2023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465F5D-2162-407C-8604-E0B398ACDB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ites.google.com/site/literaturnaakarta/home/nekouz-i-nekouzskij-rajon/suhovo---kobylin-a-v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s://nekouzbib.yar.muzkult.ru/memori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arwiki.ru/article/943/suhovo-kobylin-aleksandr-vasilevich" TargetMode="External"/><Relationship Id="rId5" Type="http://schemas.openxmlformats.org/officeDocument/2006/relationships/hyperlink" Target="http://yarobl.ru/person/suhovo-kobilin-av" TargetMode="External"/><Relationship Id="rId4" Type="http://schemas.openxmlformats.org/officeDocument/2006/relationships/hyperlink" Target="http://www.edu.yar.ru/~rkk/history.htm" TargetMode="External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kouzbib.yar.muzkult.ru/memor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aroslavskiy-kray.com/267/novinskoe-novoe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/>
          </p:cNvSpPr>
          <p:nvPr/>
        </p:nvSpPr>
        <p:spPr>
          <a:xfrm>
            <a:off x="1428728" y="1428736"/>
            <a:ext cx="6143668" cy="1500198"/>
          </a:xfrm>
          <a:custGeom>
            <a:avLst/>
            <a:gdLst>
              <a:gd name="connsiteX0" fmla="*/ 0 w 5572164"/>
              <a:gd name="connsiteY0" fmla="*/ 0 h 1143008"/>
              <a:gd name="connsiteX1" fmla="*/ 5572164 w 5572164"/>
              <a:gd name="connsiteY1" fmla="*/ 0 h 1143008"/>
              <a:gd name="connsiteX2" fmla="*/ 5572164 w 5572164"/>
              <a:gd name="connsiteY2" fmla="*/ 1143008 h 1143008"/>
              <a:gd name="connsiteX3" fmla="*/ 0 w 5572164"/>
              <a:gd name="connsiteY3" fmla="*/ 1143008 h 1143008"/>
              <a:gd name="connsiteX4" fmla="*/ 0 w 5572164"/>
              <a:gd name="connsiteY4" fmla="*/ 0 h 114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2164" h="1143008">
                <a:moveTo>
                  <a:pt x="0" y="0"/>
                </a:moveTo>
                <a:lnTo>
                  <a:pt x="5572164" y="0"/>
                </a:lnTo>
                <a:lnTo>
                  <a:pt x="5572164" y="1143008"/>
                </a:lnTo>
                <a:lnTo>
                  <a:pt x="0" y="114300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vert="horz" rtlCol="0" anchor="b" anchorCtr="0">
            <a:normAutofit fontScale="97500"/>
          </a:bodyPr>
          <a:lstStyle/>
          <a:p>
            <a:pPr lvl="0" algn="ctr">
              <a:spcBef>
                <a:spcPct val="0"/>
              </a:spcBef>
            </a:pP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B72A13"/>
              </a:solidFill>
              <a:effectLst>
                <a:outerShdw blurRad="254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0" y="6500810"/>
            <a:ext cx="4643438" cy="357190"/>
          </a:xfrm>
          <a:prstGeom prst="rect">
            <a:avLst/>
          </a:prstGeom>
        </p:spPr>
        <p:txBody>
          <a:bodyPr vert="horz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1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 ДПО ИОЦ,  МИП «Рыбинск литературный»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764704"/>
            <a:ext cx="7416824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B72A1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А.В</a:t>
            </a:r>
            <a:r>
              <a:rPr lang="ru-RU" sz="4400" b="1" dirty="0">
                <a:solidFill>
                  <a:srgbClr val="B72A1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b="1" dirty="0" smtClean="0">
                <a:solidFill>
                  <a:srgbClr val="B72A1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Сухово–Кобылин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B72A1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B72A1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endParaRPr lang="ru-RU" sz="4400" b="1" dirty="0" smtClean="0">
              <a:solidFill>
                <a:srgbClr val="B72A1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B72A1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Ярославский край</a:t>
            </a:r>
            <a:endParaRPr lang="ru-RU" sz="4400" b="1" dirty="0">
              <a:solidFill>
                <a:srgbClr val="B72A1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/>
          </p:cNvPicPr>
          <p:nvPr/>
        </p:nvPicPr>
        <p:blipFill>
          <a:blip r:embed="rId2"/>
          <a:srcRect l="3906" t="8333" r="3125"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eacher\Desktop\МИП_ Рыбинск 2020\Литрыба2.jpg"/>
          <p:cNvPicPr>
            <a:picLocks noChangeAspect="1" noChangeArrowheads="1"/>
          </p:cNvPicPr>
          <p:nvPr/>
        </p:nvPicPr>
        <p:blipFill>
          <a:blip r:embed="rId3" cstate="print"/>
          <a:srcRect l="1" r="5408" b="8334"/>
          <a:stretch>
            <a:fillRect/>
          </a:stretch>
        </p:blipFill>
        <p:spPr bwMode="auto">
          <a:xfrm>
            <a:off x="0" y="6260509"/>
            <a:ext cx="1285852" cy="59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642910" y="928670"/>
            <a:ext cx="754382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B72A1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Темы проектов и экскурсий</a:t>
            </a:r>
            <a:endParaRPr lang="en-US" sz="4000" b="1" dirty="0">
              <a:solidFill>
                <a:srgbClr val="B72A13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348881"/>
            <a:ext cx="69008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Известные представители дворянского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рода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Сухово-Кобылиных.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9017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871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1"/>
          <p:cNvPicPr>
            <a:picLocks noChangeAspect="1"/>
          </p:cNvPicPr>
          <p:nvPr/>
        </p:nvPicPr>
        <p:blipFill>
          <a:blip r:embed="rId3"/>
          <a:srcRect r="39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 txBox="1">
            <a:spLocks/>
          </p:cNvSpPr>
          <p:nvPr/>
        </p:nvSpPr>
        <p:spPr>
          <a:xfrm>
            <a:off x="500034" y="357166"/>
            <a:ext cx="7543824" cy="84453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B72A13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Информационные ресурсы</a:t>
            </a:r>
            <a:endParaRPr lang="en-US" sz="3200" b="1" dirty="0">
              <a:solidFill>
                <a:srgbClr val="B72A13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201699"/>
            <a:ext cx="760377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hangingPunct="1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Рыбинский государственный историко-архитектурный и художественный музей-заповедник</a:t>
            </a:r>
          </a:p>
          <a:p>
            <a:pPr marL="342900" indent="-342900" algn="just" hangingPunct="1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http://www.edu.yar.ru/~rkk/history.htm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Сухово-Кобылин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Угличский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край. // Сб. Но жив Кречинский между нами. Некоуз, 2007.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В. Сухово-Кобылин //http://www.yaroslavskiy-kray.com/468/sukhovo-kobylin-a-v.html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http://yarobl.ru/person/suhovo-kobilin-av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https://yarwiki.ru/article/943/suhovo-kobylin-aleksandr-vasilevich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https://nekouzbib.yar.muzkult.ru/memori/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https://www.sites.google.com/site/literaturnaakarta/home/nekouz-i-nekouzskij-rajon/suhovo---kobylin-a-v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(лит карта)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Лебедев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Ю.В. Животворные лучи сатиры М. Е. Салтыков – Щедрин. //Лит.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2001 - № 6.</a:t>
            </a:r>
          </a:p>
          <a:p>
            <a:pPr marL="285750" indent="-285750" algn="just" hangingPunct="1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ru-RU" dirty="0" smtClean="0">
              <a:solidFill>
                <a:srgbClr val="000000"/>
              </a:solidFill>
            </a:endParaRPr>
          </a:p>
          <a:p>
            <a:pPr marL="285750" indent="-285750" algn="just" hangingPunct="1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285750" indent="-285750" hangingPunct="1">
              <a:lnSpc>
                <a:spcPct val="100000"/>
              </a:lnSpc>
              <a:buFont typeface="Wingdings" panose="05000000000000000000" pitchFamily="2" charset="2"/>
              <a:buChar char="§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ru-RU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Rectangle 2"/>
          <p:cNvSpPr txBox="1">
            <a:spLocks/>
          </p:cNvSpPr>
          <p:nvPr/>
        </p:nvSpPr>
        <p:spPr>
          <a:xfrm>
            <a:off x="1428728" y="6500810"/>
            <a:ext cx="4643438" cy="357190"/>
          </a:xfrm>
          <a:prstGeom prst="rect">
            <a:avLst/>
          </a:prstGeom>
        </p:spPr>
        <p:txBody>
          <a:bodyPr vert="horz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1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 ДПО ИОЦ,  МИП «Рыбинск литературный»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связной\Desktop\рассылка\логоР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7013460" y="5301208"/>
            <a:ext cx="1892077" cy="117859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eacher\Desktop\МИП_ Рыбинск 2020\Литрыба2.jpg"/>
          <p:cNvPicPr>
            <a:picLocks noChangeAspect="1" noChangeArrowheads="1"/>
          </p:cNvPicPr>
          <p:nvPr/>
        </p:nvPicPr>
        <p:blipFill>
          <a:blip r:embed="rId2" cstate="print"/>
          <a:srcRect l="1" r="5408" b="8334"/>
          <a:stretch>
            <a:fillRect/>
          </a:stretch>
        </p:blipFill>
        <p:spPr bwMode="auto">
          <a:xfrm>
            <a:off x="0" y="6260509"/>
            <a:ext cx="1428728" cy="59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642910" y="428604"/>
            <a:ext cx="7889530" cy="17042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B72A13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2074242"/>
          </a:xfrm>
        </p:spPr>
        <p:txBody>
          <a:bodyPr/>
          <a:lstStyle/>
          <a:p>
            <a:r>
              <a:rPr lang="ru-RU" b="1" dirty="0" smtClean="0">
                <a:solidFill>
                  <a:srgbClr val="B72A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Эпиграф</a:t>
            </a:r>
            <a:endParaRPr lang="ru-RU" b="1" dirty="0">
              <a:solidFill>
                <a:srgbClr val="B72A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75856" y="2664086"/>
            <a:ext cx="541094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		</a:t>
            </a:r>
            <a:endParaRPr lang="ru-RU" dirty="0"/>
          </a:p>
          <a:p>
            <a:r>
              <a:rPr lang="ru-RU" sz="2400" dirty="0" smtClean="0"/>
              <a:t>	</a:t>
            </a:r>
            <a:r>
              <a:rPr lang="ru-RU" sz="2000" i="1" dirty="0" smtClean="0"/>
              <a:t>« </a:t>
            </a:r>
            <a:r>
              <a:rPr lang="ru-RU" sz="2000" i="1" dirty="0"/>
              <a:t>Я все время </a:t>
            </a:r>
            <a:r>
              <a:rPr lang="ru-RU" sz="2000" i="1" dirty="0" smtClean="0"/>
              <a:t>царил </a:t>
            </a:r>
            <a:r>
              <a:rPr lang="ru-RU" sz="2000" i="1" dirty="0"/>
              <a:t>среди своих </a:t>
            </a:r>
            <a:r>
              <a:rPr lang="ru-RU" sz="2000" i="1" dirty="0" smtClean="0"/>
              <a:t>	 	лесов </a:t>
            </a:r>
            <a:r>
              <a:rPr lang="ru-RU" sz="2000" i="1" dirty="0"/>
              <a:t>и </a:t>
            </a:r>
            <a:r>
              <a:rPr lang="ru-RU" sz="2000" i="1" dirty="0" smtClean="0"/>
              <a:t>полей </a:t>
            </a:r>
            <a:r>
              <a:rPr lang="ru-RU" sz="2000" i="1" dirty="0"/>
              <a:t>и, с правом </a:t>
            </a:r>
            <a:r>
              <a:rPr lang="ru-RU" sz="2000" i="1" dirty="0" smtClean="0"/>
              <a:t>	 	скажу</a:t>
            </a:r>
            <a:r>
              <a:rPr lang="ru-RU" sz="2000" i="1" dirty="0"/>
              <a:t>, </a:t>
            </a:r>
            <a:r>
              <a:rPr lang="ru-RU" sz="2000" i="1" dirty="0" smtClean="0"/>
              <a:t>	среди </a:t>
            </a:r>
            <a:r>
              <a:rPr lang="ru-RU" sz="2000" i="1" dirty="0"/>
              <a:t>созданной </a:t>
            </a:r>
            <a:r>
              <a:rPr lang="ru-RU" sz="2000" i="1" dirty="0" smtClean="0"/>
              <a:t>мною 	местности».</a:t>
            </a:r>
            <a:endParaRPr lang="ru-RU" sz="2000" i="1" dirty="0"/>
          </a:p>
          <a:p>
            <a:r>
              <a:rPr lang="ru-RU" sz="2000" i="1" dirty="0" smtClean="0"/>
              <a:t>		        А.В</a:t>
            </a:r>
            <a:r>
              <a:rPr lang="ru-RU" sz="2000" i="1" dirty="0"/>
              <a:t>. Сухово-Кобылин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24416"/>
            <a:ext cx="1855872" cy="237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eacher\Desktop\МИП_ Рыбинск 2020\Литрыба2.jpg"/>
          <p:cNvPicPr>
            <a:picLocks noChangeAspect="1" noChangeArrowheads="1"/>
          </p:cNvPicPr>
          <p:nvPr/>
        </p:nvPicPr>
        <p:blipFill>
          <a:blip r:embed="rId2" cstate="print"/>
          <a:srcRect l="1" r="5408" b="8334"/>
          <a:stretch>
            <a:fillRect/>
          </a:stretch>
        </p:blipFill>
        <p:spPr bwMode="auto">
          <a:xfrm>
            <a:off x="0" y="6260509"/>
            <a:ext cx="1428728" cy="59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642910" y="428604"/>
            <a:ext cx="7889530" cy="17042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B72A13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515" y="2286822"/>
            <a:ext cx="2728442" cy="36568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350" y="2286822"/>
            <a:ext cx="2756717" cy="365686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B72A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Истоки рода </a:t>
            </a:r>
            <a:br>
              <a:rPr lang="ru-RU" b="1" dirty="0" smtClean="0">
                <a:solidFill>
                  <a:srgbClr val="B72A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B72A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Сухово-Кобылина</a:t>
            </a:r>
            <a:endParaRPr lang="ru-RU" b="1" dirty="0">
              <a:solidFill>
                <a:srgbClr val="B72A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821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eacher\Desktop\МИП_ Рыбинск 2020\Литрыба2.jpg"/>
          <p:cNvPicPr>
            <a:picLocks noChangeAspect="1" noChangeArrowheads="1"/>
          </p:cNvPicPr>
          <p:nvPr/>
        </p:nvPicPr>
        <p:blipFill>
          <a:blip r:embed="rId2" cstate="print"/>
          <a:srcRect l="1" r="5408" b="8334"/>
          <a:stretch>
            <a:fillRect/>
          </a:stretch>
        </p:blipFill>
        <p:spPr bwMode="auto">
          <a:xfrm>
            <a:off x="0" y="6260509"/>
            <a:ext cx="1428728" cy="59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1115616" y="980728"/>
            <a:ext cx="7071118" cy="237626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ru-RU" sz="4000" b="1" dirty="0" smtClean="0">
                <a:solidFill>
                  <a:srgbClr val="B72A1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Мемориальная </a:t>
            </a:r>
            <a:r>
              <a:rPr lang="ru-RU" sz="4000" b="1" dirty="0">
                <a:solidFill>
                  <a:srgbClr val="B72A1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комната </a:t>
            </a:r>
          </a:p>
          <a:p>
            <a:pPr algn="ctr" eaLnBrk="0" hangingPunct="0">
              <a:defRPr/>
            </a:pPr>
            <a:r>
              <a:rPr lang="ru-RU" sz="4000" b="1" dirty="0">
                <a:solidFill>
                  <a:srgbClr val="B72A1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В.А. Сухово-Кобылина </a:t>
            </a:r>
          </a:p>
          <a:p>
            <a:pPr algn="ctr" eaLnBrk="0" hangingPunct="0">
              <a:defRPr/>
            </a:pPr>
            <a:r>
              <a:rPr lang="ru-RU" sz="4000" b="1" dirty="0">
                <a:solidFill>
                  <a:srgbClr val="B72A1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Новом Некоузе</a:t>
            </a:r>
            <a:endParaRPr lang="ru-RU" sz="4000" dirty="0">
              <a:solidFill>
                <a:srgbClr val="B72A1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srgbClr val="B72A13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1702" y="3573016"/>
            <a:ext cx="6196722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https://nekouzbib.yar.muzkult.ru/memori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165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Рисунок 1"/>
          <p:cNvPicPr>
            <a:picLocks noChangeAspect="1"/>
          </p:cNvPicPr>
          <p:nvPr/>
        </p:nvPicPr>
        <p:blipFill>
          <a:blip r:embed="rId2"/>
          <a:srcRect t="3125" r="4632"/>
          <a:stretch>
            <a:fillRect/>
          </a:stretch>
        </p:blipFill>
        <p:spPr bwMode="auto">
          <a:xfrm>
            <a:off x="0" y="-366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eacher\Desktop\МИП_ Рыбинск 2020\Литрыба2.jpg"/>
          <p:cNvPicPr>
            <a:picLocks noChangeAspect="1" noChangeArrowheads="1"/>
          </p:cNvPicPr>
          <p:nvPr/>
        </p:nvPicPr>
        <p:blipFill>
          <a:blip r:embed="rId3" cstate="print"/>
          <a:srcRect l="1" r="5408" b="8334"/>
          <a:stretch>
            <a:fillRect/>
          </a:stretch>
        </p:blipFill>
        <p:spPr bwMode="auto">
          <a:xfrm>
            <a:off x="0" y="6260509"/>
            <a:ext cx="1428728" cy="59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755576" y="428603"/>
            <a:ext cx="7431158" cy="130839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 eaLnBrk="0" hangingPunct="0">
              <a:defRPr/>
            </a:pPr>
            <a:r>
              <a:rPr lang="ru-RU" sz="4300" b="1" dirty="0" smtClean="0">
                <a:solidFill>
                  <a:srgbClr val="B72A1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Историко-биографический комментарий</a:t>
            </a:r>
            <a:endParaRPr lang="ru-RU" sz="4300" dirty="0">
              <a:solidFill>
                <a:srgbClr val="B72A1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B72A13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2564903"/>
            <a:ext cx="6840760" cy="210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Прочитать текст 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Найти факты,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подтверждающие связь А. Сухово-Кобылина с Ярославским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краем.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Оформить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ответы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творчески.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75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Рисунок 1"/>
          <p:cNvPicPr>
            <a:picLocks noChangeAspect="1"/>
          </p:cNvPicPr>
          <p:nvPr/>
        </p:nvPicPr>
        <p:blipFill>
          <a:blip r:embed="rId2"/>
          <a:srcRect t="3125" r="4632"/>
          <a:stretch>
            <a:fillRect/>
          </a:stretch>
        </p:blipFill>
        <p:spPr bwMode="auto">
          <a:xfrm>
            <a:off x="-15717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eacher\Desktop\МИП_ Рыбинск 2020\Литрыба2.jpg"/>
          <p:cNvPicPr>
            <a:picLocks noChangeAspect="1" noChangeArrowheads="1"/>
          </p:cNvPicPr>
          <p:nvPr/>
        </p:nvPicPr>
        <p:blipFill>
          <a:blip r:embed="rId3" cstate="print"/>
          <a:srcRect l="1" r="5408" b="8334"/>
          <a:stretch>
            <a:fillRect/>
          </a:stretch>
        </p:blipFill>
        <p:spPr bwMode="auto">
          <a:xfrm>
            <a:off x="0" y="6260509"/>
            <a:ext cx="1428728" cy="59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642910" y="428604"/>
            <a:ext cx="754382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B72A13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"Лови ошибку"</a:t>
            </a:r>
            <a:endParaRPr lang="en-US" sz="4000" b="1" dirty="0">
              <a:solidFill>
                <a:srgbClr val="B72A13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96752"/>
            <a:ext cx="764718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Сухово–Кобылин Александр Владимирович обучался на филологических факультетах Московского (1834–38 гг.), а затем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Гейдельбергского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Берлинского (1838–40 гг.) университетов, поклонник и переводчик Г.-В.Ф. Гегеля. </a:t>
            </a:r>
          </a:p>
          <a:p>
            <a:pPr lvl="0" indent="449580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1850 году Сухово–Кобылин был обвинен в убийстве своей гражданской жены англичанки Луизы Симон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Деманш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В ходе следствия писатель дважды заключался в тюрьму. Уголовное дело было прекращено лишь в 1857 году. Коллизии, связанные с этим трагическим событием в жизни Сухово–Кобылина, во многом предопределили материал будущих драматических произведений и точку зрения автора на них.</a:t>
            </a:r>
          </a:p>
          <a:p>
            <a:pPr lvl="0" indent="449580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Сухово–Кобылин – классик русской драматургии, автор четырёх пьес. В истории отечественной драматургии он синтезировал гоголевскую традицию «общественной комедии» и реалистический пафос социально–бытовой драмы Островского. Материалом для пьес драматурга служил только жизненный опыт.</a:t>
            </a:r>
          </a:p>
          <a:p>
            <a:pPr lvl="0" indent="449580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Одно из родовых имений Сухово–Кобылина – село 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Новое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находилось в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Шестихинском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уезде Ярославской губернии (ныне село Новое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Шестихинского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района). Он часто бывал в имении и, по свидетельству современников, хорошо знал подробности местного помещичьего быта. </a:t>
            </a:r>
          </a:p>
          <a:p>
            <a:pPr lvl="0" indent="449580"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Просветитель по сути своих идеологических устремлений, Сухово–Кобылин организовал в 1871 году в усадьбе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Новинскую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духовную семинарию, которая просуществовала до 1914 года, а затем была переведена после пожара в Новый Некоуз. Усадебные постройки помещичьего имения Сухово–Кобылина сгорели в 1914 году, до настоящего времени сохранился лишь старый парк. </a:t>
            </a:r>
          </a:p>
          <a:p>
            <a:pPr lvl="0" indent="449580">
              <a:spcAft>
                <a:spcPts val="0"/>
              </a:spcAft>
            </a:pPr>
            <a:r>
              <a:rPr lang="ru-RU" sz="14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Признание заслуг к нему пришло лишь в конце его долгой жизни. В 1902 году, за год до смерти, А.В. Сухово-Кобылин был избран почетным академиком по разряду философии Российской Академии. 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376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Рисунок 1"/>
          <p:cNvPicPr>
            <a:picLocks noChangeAspect="1"/>
          </p:cNvPicPr>
          <p:nvPr/>
        </p:nvPicPr>
        <p:blipFill>
          <a:blip r:embed="rId2"/>
          <a:srcRect t="3125" r="4632"/>
          <a:stretch>
            <a:fillRect/>
          </a:stretch>
        </p:blipFill>
        <p:spPr bwMode="auto">
          <a:xfrm>
            <a:off x="-15717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eacher\Desktop\МИП_ Рыбинск 2020\Литрыба2.jpg"/>
          <p:cNvPicPr>
            <a:picLocks noChangeAspect="1" noChangeArrowheads="1"/>
          </p:cNvPicPr>
          <p:nvPr/>
        </p:nvPicPr>
        <p:blipFill>
          <a:blip r:embed="rId3" cstate="print"/>
          <a:srcRect l="1" r="5408" b="8334"/>
          <a:stretch>
            <a:fillRect/>
          </a:stretch>
        </p:blipFill>
        <p:spPr bwMode="auto">
          <a:xfrm>
            <a:off x="0" y="6260509"/>
            <a:ext cx="1428728" cy="59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642910" y="428604"/>
            <a:ext cx="754382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B72A13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"Лови ошибку"</a:t>
            </a:r>
            <a:endParaRPr lang="en-US" sz="4000" b="1" dirty="0">
              <a:solidFill>
                <a:srgbClr val="B72A13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972236"/>
              </p:ext>
            </p:extLst>
          </p:nvPr>
        </p:nvGraphicFramePr>
        <p:xfrm>
          <a:off x="1115616" y="1432560"/>
          <a:ext cx="7071118" cy="33645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35559"/>
                <a:gridCol w="3535559"/>
              </a:tblGrid>
              <a:tr h="4806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Фактическая</a:t>
                      </a:r>
                      <a:r>
                        <a:rPr lang="ru-RU" sz="2000" baseline="0" dirty="0" smtClean="0"/>
                        <a:t> ошибка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Правильный</a:t>
                      </a:r>
                      <a:r>
                        <a:rPr lang="ru-RU" sz="2000" baseline="0" dirty="0" smtClean="0"/>
                        <a:t> вариант</a:t>
                      </a:r>
                      <a:endParaRPr lang="ru-RU" sz="2000" dirty="0"/>
                    </a:p>
                  </a:txBody>
                  <a:tcPr/>
                </a:tc>
              </a:tr>
              <a:tr h="4806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06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06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06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06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06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5169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/>
          </p:cNvPicPr>
          <p:nvPr/>
        </p:nvPicPr>
        <p:blipFill>
          <a:blip r:embed="rId2"/>
          <a:srcRect l="3906" t="8333" r="3125"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eacher\Desktop\МИП_ Рыбинск 2020\Литрыба2.jpg"/>
          <p:cNvPicPr>
            <a:picLocks noChangeAspect="1" noChangeArrowheads="1"/>
          </p:cNvPicPr>
          <p:nvPr/>
        </p:nvPicPr>
        <p:blipFill>
          <a:blip r:embed="rId3" cstate="print"/>
          <a:srcRect l="1" r="5408" b="8334"/>
          <a:stretch>
            <a:fillRect/>
          </a:stretch>
        </p:blipFill>
        <p:spPr bwMode="auto">
          <a:xfrm>
            <a:off x="0" y="6260509"/>
            <a:ext cx="1285852" cy="59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642910" y="928670"/>
            <a:ext cx="754382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B72A13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Рефлексия</a:t>
            </a:r>
            <a:endParaRPr lang="en-US" sz="4000" b="1" dirty="0">
              <a:solidFill>
                <a:srgbClr val="B72A13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245" y="3501008"/>
            <a:ext cx="3661830" cy="27402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1949364"/>
            <a:ext cx="712879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Мою работу на уроке выражает фразеологизм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____________,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потому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что___________</a:t>
            </a:r>
            <a:endParaRPr lang="ru-RU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/>
          </p:cNvPicPr>
          <p:nvPr/>
        </p:nvPicPr>
        <p:blipFill>
          <a:blip r:embed="rId2"/>
          <a:srcRect l="3906" t="8333" r="3125"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eacher\Desktop\МИП_ Рыбинск 2020\Литрыба2.jpg"/>
          <p:cNvPicPr>
            <a:picLocks noChangeAspect="1" noChangeArrowheads="1"/>
          </p:cNvPicPr>
          <p:nvPr/>
        </p:nvPicPr>
        <p:blipFill>
          <a:blip r:embed="rId3" cstate="print"/>
          <a:srcRect l="1" r="5408" b="8334"/>
          <a:stretch>
            <a:fillRect/>
          </a:stretch>
        </p:blipFill>
        <p:spPr bwMode="auto">
          <a:xfrm>
            <a:off x="0" y="6260509"/>
            <a:ext cx="1285852" cy="59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642910" y="928670"/>
            <a:ext cx="754382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B72A13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Домашнее задание</a:t>
            </a:r>
            <a:endParaRPr lang="en-US" sz="4000" b="1" dirty="0">
              <a:solidFill>
                <a:srgbClr val="B72A13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500282"/>
            <a:ext cx="66705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Составить буклет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«Сухово-Кобылин и Ярославский край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Нарисовать афишу к спектаклю «Свадьба Кречинского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295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18696</TotalTime>
  <Words>337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Times New Roman</vt:lpstr>
      <vt:lpstr>Wingdings</vt:lpstr>
      <vt:lpstr>Arial</vt:lpstr>
      <vt:lpstr>Tahoma</vt:lpstr>
      <vt:lpstr>Calibri</vt:lpstr>
      <vt:lpstr>Тема Office</vt:lpstr>
      <vt:lpstr>Презентация PowerPoint</vt:lpstr>
      <vt:lpstr>Эпиграф</vt:lpstr>
      <vt:lpstr>Истоки рода  А.В. Сухово-Кобылина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Windows User</cp:lastModifiedBy>
  <cp:revision>951</cp:revision>
  <cp:lastPrinted>2018-08-14T10:30:50Z</cp:lastPrinted>
  <dcterms:created xsi:type="dcterms:W3CDTF">2016-08-02T11:16:51Z</dcterms:created>
  <dcterms:modified xsi:type="dcterms:W3CDTF">2023-10-10T19:16:00Z</dcterms:modified>
</cp:coreProperties>
</file>